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0730" y="1090639"/>
            <a:ext cx="8155417" cy="729283"/>
          </a:xfrm>
        </p:spPr>
        <p:txBody>
          <a:bodyPr/>
          <a:lstStyle/>
          <a:p>
            <a:pPr algn="ctr"/>
            <a:r>
              <a:rPr lang="th-TH" altLang="th-TH" sz="4000" b="1" dirty="0">
                <a:cs typeface="DilleniaUPC" panose="02020603050405020304" pitchFamily="18" charset="-34"/>
              </a:rPr>
              <a:t>พระราชประวัติรัชกาลที่ 4 พระบิดาแห่งวิทยาศาสตร์ไทย</a:t>
            </a:r>
            <a:endParaRPr lang="th-TH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9408" y="2032986"/>
            <a:ext cx="6602303" cy="4048837"/>
          </a:xfrm>
        </p:spPr>
        <p:txBody>
          <a:bodyPr>
            <a:normAutofit lnSpcReduction="10000"/>
          </a:bodyPr>
          <a:lstStyle/>
          <a:p>
            <a:pPr algn="just"/>
            <a:r>
              <a:rPr lang="th-TH" altLang="th-TH" sz="24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พระบาทสมเด็จ</a:t>
            </a:r>
            <a:r>
              <a:rPr lang="th-TH" altLang="th-TH" sz="24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พระปรเมนทรมหามกุฎ พระจอมเกล้าเจ้าอยู่หัว รัชกาลที่ 4 แห่งพระบรมราชจักรีวงศ์ พระนามเดิม </a:t>
            </a:r>
            <a:r>
              <a:rPr lang="en-US" altLang="th-TH" sz="24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“</a:t>
            </a:r>
            <a:r>
              <a:rPr lang="th-TH" altLang="th-TH" sz="24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สมเด็จพระเจ้าลูกยาเธอ เจ้าฟ้ามงกุฎสมมติเทววงศ์พงศ์อิศวร กษัตริย์ขัตติยราชกุมาร</a:t>
            </a:r>
            <a:r>
              <a:rPr lang="en-US" altLang="th-TH" sz="24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” </a:t>
            </a:r>
            <a:r>
              <a:rPr lang="th-TH" altLang="th-TH" sz="24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เป็นพระราชนัดดาในพระบาทสมเด็จพระพุทธยอดฟ้าจุฬาโลกรัชกาลที่ 1 เป็นพระราชโอรสองค์ที่ 43 ในพระบาทสมเด็จพระพุทธเลิศหล้านภาลัยรัชกาลที่ 2 และเป็นพระองค์ที่ 2 ในสมเด็จพระศรีสุริเยนทราบรมราชินี พระราชสมภพเมื่อวันพฤหัสบดีที่ 18 ตุลาคม พ.ศ. 2347 ระหว่างที่ทรงผนวชอยู่ในสมณเพศเป็นเวลา 27 ปี เจ้าฟ้ามงกุฎทรงมีกรณียกิจหลายด้านซึ่งเป็นประโยชน์ต่อมาในอนาคต ทรงศึกษาภาษามคธ</a:t>
            </a:r>
            <a:r>
              <a:rPr lang="en-US" altLang="th-TH" sz="24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(</a:t>
            </a:r>
            <a:r>
              <a:rPr lang="th-TH" altLang="th-TH" sz="24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บาลี) จนสามารถแปลพระปริยัติธรรมได้อย่างแม่นยำ ทรงปฏิรูปพระพุทธศาสนาด้วยการตั้งคณะสงฆ์นิกายใหม่ คือ ธรรมยุติกนิกาย การเสด็จออกธุดงค์ซึ่งทำให้ทรงพบหลักศิลาจารึก</a:t>
            </a:r>
            <a:endParaRPr lang="en-US" altLang="th-TH" sz="2400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pPr algn="just"/>
            <a:endParaRPr lang="th-T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39" y="2101973"/>
            <a:ext cx="184785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489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4530"/>
          </a:xfrm>
        </p:spPr>
        <p:txBody>
          <a:bodyPr>
            <a:normAutofit/>
          </a:bodyPr>
          <a:lstStyle/>
          <a:p>
            <a:pPr algn="ctr"/>
            <a:r>
              <a:rPr lang="th-TH" altLang="th-TH" sz="4000" b="1" dirty="0">
                <a:cs typeface="DilleniaUPC" panose="02020603050405020304" pitchFamily="18" charset="-34"/>
              </a:rPr>
              <a:t>พระราชประวัติรัชกาลที่ 4 พระบิดาแห่งวิทยาศาสตร์ไทย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701209"/>
            <a:ext cx="6073601" cy="4340153"/>
          </a:xfrm>
        </p:spPr>
        <p:txBody>
          <a:bodyPr>
            <a:normAutofit/>
          </a:bodyPr>
          <a:lstStyle/>
          <a:p>
            <a:pPr algn="thaiDist">
              <a:lnSpc>
                <a:spcPct val="90000"/>
              </a:lnSpc>
            </a:pPr>
            <a:r>
              <a:rPr lang="th-TH" altLang="th-TH" sz="24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ทรงใช้เวลาศึกษาภาษาละตินและภาษาอังกฤษ รวมทั้งศาสตร์แขนงต่างๆ ไม่ว่าจะเป็นประวัติศาสตร์ การเมือง วรรณคดี ปรัชญา ไปจนถึงเรขาคณิต ตรีโกณมิติ วิทยาศาสตร์ โดยเฉพาะดาราศาสตร์ที่ทรงสนพระทัยเป็นพิเศษ หลักฐานอย่างหนึ่งที่ทรงนำความรู้เรื่องดาราศาสตร์มาใช้กับการกำหนดวันสำคัญทางศาสนาซึ่งมีขึ้นตามปฏิทินจันทรคติ คือ พระราชาธิบายเรื่องอธิกมาส อธิกวาร และปักขคณนาวิธี ซึ่งเป็นเรื่องราวเกี่ยวกับการคำนวณปฏิทินจันทรคติแบบใหม่ที่ทรงประดิษฐ์คิดค้นขึ้นด้วยพระองค์เอง มีความแม่นยำถูกต้องตรงกับดวงจันทร์บนท้องฟ้ายิ่งกว่าปฏิทินที่ใช้อยู่เดิม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32" y="1612936"/>
            <a:ext cx="2094926" cy="28846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32" y="4696378"/>
            <a:ext cx="253365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90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619" y="266590"/>
            <a:ext cx="8596668" cy="772633"/>
          </a:xfrm>
        </p:spPr>
        <p:txBody>
          <a:bodyPr>
            <a:normAutofit/>
          </a:bodyPr>
          <a:lstStyle/>
          <a:p>
            <a:pPr algn="ctr"/>
            <a:r>
              <a:rPr lang="th-TH" altLang="th-TH" sz="4000" b="1" dirty="0">
                <a:cs typeface="DilleniaUPC" panose="02020603050405020304" pitchFamily="18" charset="-34"/>
              </a:rPr>
              <a:t>พระราชประวัติรัชกาลที่ 4 พระบิดาแห่งวิทยาศาสตร์ไทย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6550" y="1039223"/>
            <a:ext cx="4805916" cy="5754412"/>
          </a:xfrm>
        </p:spPr>
        <p:txBody>
          <a:bodyPr>
            <a:normAutofit fontScale="85000" lnSpcReduction="20000"/>
          </a:bodyPr>
          <a:lstStyle/>
          <a:p>
            <a:endParaRPr lang="th-TH" altLang="th-TH" dirty="0" smtClean="0">
              <a:cs typeface="DilleniaUPC" panose="02020603050405020304" pitchFamily="18" charset="-34"/>
            </a:endParaRPr>
          </a:p>
          <a:p>
            <a:endParaRPr lang="th-TH" altLang="th-TH" dirty="0">
              <a:cs typeface="DilleniaUPC" panose="02020603050405020304" pitchFamily="18" charset="-34"/>
            </a:endParaRPr>
          </a:p>
          <a:p>
            <a:endParaRPr lang="th-TH" altLang="th-TH" dirty="0" smtClean="0">
              <a:cs typeface="DilleniaUPC" panose="02020603050405020304" pitchFamily="18" charset="-34"/>
            </a:endParaRPr>
          </a:p>
          <a:p>
            <a:endParaRPr lang="th-TH" altLang="th-TH" dirty="0">
              <a:cs typeface="DilleniaUPC" panose="02020603050405020304" pitchFamily="18" charset="-34"/>
            </a:endParaRPr>
          </a:p>
          <a:p>
            <a:endParaRPr lang="th-TH" altLang="th-TH" dirty="0" smtClean="0">
              <a:cs typeface="DilleniaUPC" panose="02020603050405020304" pitchFamily="18" charset="-34"/>
            </a:endParaRPr>
          </a:p>
          <a:p>
            <a:endParaRPr lang="th-TH" altLang="th-TH" sz="2000" dirty="0" smtClean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endParaRPr lang="th-TH" altLang="th-TH" sz="2000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endParaRPr lang="th-TH" altLang="th-TH" sz="2300" dirty="0" smtClean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endParaRPr lang="th-TH" altLang="th-TH" sz="2300" dirty="0" smtClean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r>
              <a:rPr lang="th-TH" altLang="th-TH" sz="23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ในช่วง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ที่พระบาทสมเด็จพระจอมเกล้าเจ้าอยู่หัว เสด็จขึ้นครองราชย์ตั้งแต่ปี พ.ศ</a:t>
            </a:r>
            <a:r>
              <a:rPr lang="en-US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.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2394 เป็นยุครุ่งเรืองของลัทธิจักรวรรดินิยม ทั้งอังกฤษและฝรั่งเศสแผ่อิทธิพลครอบคลุมประเทศต่างๆ ในแถบนี้ แต่สายพระเนตรที่กว้างไกลและพระปรีชาสามารถด้านภาษาและการเมืองระหว่างประเทศ พระราชอัธยาศัยที่ทรงนิยมวิธีการประนีประนอมในการแก้ปัญหา มีน้ำพระทัยเมตตา ทรงรักความยุติธรรม จนเป็นที่ยอมรับว่าพระองค์ทรงมีคุณสมบัติที่เหมาะสมที่สุดกับสภาพการเมืองทั้งภายในและภายนอกประเทศในระยะนั้น และทำให้สยามเป็นเพียงประเทศเดียวในภูมิภาคเอเชียตะวันออกเฉียงใต้ที่รอดพ้นจากการถูกยึดครอง </a:t>
            </a:r>
            <a:endParaRPr lang="th-TH" sz="2300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98" y="1289162"/>
            <a:ext cx="3374065" cy="2336540"/>
          </a:xfr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34619" y="1315884"/>
            <a:ext cx="3820423" cy="5477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 altLang="th-TH" dirty="0" smtClean="0">
              <a:cs typeface="DilleniaUPC" panose="02020603050405020304" pitchFamily="18" charset="-34"/>
            </a:endParaRPr>
          </a:p>
          <a:p>
            <a:endParaRPr lang="th-TH" altLang="th-TH" dirty="0">
              <a:cs typeface="DilleniaUPC" panose="02020603050405020304" pitchFamily="18" charset="-34"/>
            </a:endParaRPr>
          </a:p>
          <a:p>
            <a:endParaRPr lang="th-TH" altLang="th-TH" dirty="0" smtClean="0">
              <a:cs typeface="DilleniaUPC" panose="02020603050405020304" pitchFamily="18" charset="-34"/>
            </a:endParaRPr>
          </a:p>
          <a:p>
            <a:endParaRPr lang="th-TH" altLang="th-TH" dirty="0" smtClean="0">
              <a:cs typeface="DilleniaUPC" panose="02020603050405020304" pitchFamily="18" charset="-34"/>
            </a:endParaRPr>
          </a:p>
          <a:p>
            <a:endParaRPr lang="th-TH" altLang="th-TH" dirty="0" smtClean="0">
              <a:cs typeface="DilleniaUPC" panose="02020603050405020304" pitchFamily="18" charset="-34"/>
            </a:endParaRPr>
          </a:p>
          <a:p>
            <a:endParaRPr lang="th-TH" altLang="th-TH" dirty="0" smtClean="0">
              <a:cs typeface="DilleniaUPC" panose="02020603050405020304" pitchFamily="18" charset="-34"/>
            </a:endParaRPr>
          </a:p>
          <a:p>
            <a:endParaRPr lang="th-TH" altLang="th-TH" sz="2000" dirty="0" smtClean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r>
              <a:rPr lang="th-TH" altLang="th-TH" sz="20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ความสนพระทัยในดาราศาสตร์มองเห็นได้จากการสั่งซื้อตำราดาราศาสตร์ กล้องโทรทรรศน์ และแผนที่ดาวจากต่างประเทศ เครื่องราชบรรณาการส่วนมากเป็นหนังสือและอุปกรณ์ทางวิทยาศาสตร์</a:t>
            </a:r>
          </a:p>
          <a:p>
            <a:endParaRPr lang="th-TH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522" y="1315884"/>
            <a:ext cx="3876765" cy="230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33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6" y="396535"/>
            <a:ext cx="8596668" cy="633274"/>
          </a:xfrm>
        </p:spPr>
        <p:txBody>
          <a:bodyPr>
            <a:normAutofit fontScale="90000"/>
          </a:bodyPr>
          <a:lstStyle/>
          <a:p>
            <a:pPr algn="ctr"/>
            <a:r>
              <a:rPr lang="th-TH" altLang="th-TH" sz="4000" b="1" dirty="0">
                <a:cs typeface="DilleniaUPC" panose="02020603050405020304" pitchFamily="18" charset="-34"/>
              </a:rPr>
              <a:t>พระราชประวัติรัชกาลที่ 4 พระบิดาแห่งวิทยาศาสตร์ไทย</a:t>
            </a:r>
            <a:endParaRPr lang="th-TH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367162"/>
            <a:ext cx="4184035" cy="5086904"/>
          </a:xfrm>
        </p:spPr>
        <p:txBody>
          <a:bodyPr>
            <a:normAutofit/>
          </a:bodyPr>
          <a:lstStyle/>
          <a:p>
            <a:pPr algn="thaiDist">
              <a:lnSpc>
                <a:spcPct val="90000"/>
              </a:lnSpc>
            </a:pPr>
            <a:endParaRPr lang="en-US" altLang="th-TH" dirty="0" smtClean="0">
              <a:cs typeface="DilleniaUPC" panose="02020603050405020304" pitchFamily="18" charset="-34"/>
            </a:endParaRPr>
          </a:p>
          <a:p>
            <a:pPr algn="thaiDist">
              <a:lnSpc>
                <a:spcPct val="90000"/>
              </a:lnSpc>
            </a:pPr>
            <a:endParaRPr lang="en-US" altLang="th-TH" dirty="0">
              <a:cs typeface="DilleniaUPC" panose="02020603050405020304" pitchFamily="18" charset="-34"/>
            </a:endParaRPr>
          </a:p>
          <a:p>
            <a:pPr algn="thaiDist">
              <a:lnSpc>
                <a:spcPct val="90000"/>
              </a:lnSpc>
            </a:pPr>
            <a:endParaRPr lang="en-US" altLang="th-TH" dirty="0" smtClean="0">
              <a:cs typeface="DilleniaUPC" panose="02020603050405020304" pitchFamily="18" charset="-34"/>
            </a:endParaRPr>
          </a:p>
          <a:p>
            <a:pPr marL="0" indent="0" algn="thaiDist">
              <a:lnSpc>
                <a:spcPct val="90000"/>
              </a:lnSpc>
              <a:buNone/>
            </a:pPr>
            <a:r>
              <a:rPr lang="en-US" altLang="th-TH" dirty="0" smtClean="0">
                <a:cs typeface="DilleniaUPC" panose="02020603050405020304" pitchFamily="18" charset="-34"/>
              </a:rPr>
              <a:t> </a:t>
            </a:r>
            <a:endParaRPr lang="th-TH" altLang="th-TH" dirty="0" smtClean="0">
              <a:cs typeface="DilleniaUPC" panose="02020603050405020304" pitchFamily="18" charset="-34"/>
            </a:endParaRPr>
          </a:p>
          <a:p>
            <a:pPr algn="thaiDist">
              <a:lnSpc>
                <a:spcPct val="90000"/>
              </a:lnSpc>
            </a:pPr>
            <a:endParaRPr lang="en-US" altLang="th-TH" dirty="0" smtClean="0">
              <a:cs typeface="DilleniaUPC" panose="02020603050405020304" pitchFamily="18" charset="-34"/>
            </a:endParaRPr>
          </a:p>
          <a:p>
            <a:pPr marL="0" indent="0" algn="thaiDist">
              <a:lnSpc>
                <a:spcPct val="90000"/>
              </a:lnSpc>
              <a:buNone/>
            </a:pPr>
            <a:endParaRPr lang="en-US" altLang="th-TH" dirty="0" smtClean="0">
              <a:cs typeface="DilleniaUPC" panose="02020603050405020304" pitchFamily="18" charset="-34"/>
            </a:endParaRPr>
          </a:p>
          <a:p>
            <a:pPr marL="0" indent="0" algn="thaiDist">
              <a:lnSpc>
                <a:spcPct val="90000"/>
              </a:lnSpc>
              <a:buNone/>
            </a:pPr>
            <a:endParaRPr lang="th-TH" altLang="th-TH" dirty="0" smtClean="0">
              <a:cs typeface="DilleniaUPC" panose="02020603050405020304" pitchFamily="18" charset="-34"/>
            </a:endParaRPr>
          </a:p>
          <a:p>
            <a:pPr marL="0" indent="0" algn="thaiDist">
              <a:lnSpc>
                <a:spcPct val="90000"/>
              </a:lnSpc>
              <a:buNone/>
            </a:pPr>
            <a:endParaRPr lang="en-US" altLang="th-TH" dirty="0">
              <a:cs typeface="DilleniaUPC" panose="02020603050405020304" pitchFamily="18" charset="-34"/>
            </a:endParaRPr>
          </a:p>
          <a:p>
            <a:pPr algn="thaiDist">
              <a:lnSpc>
                <a:spcPct val="90000"/>
              </a:lnSpc>
            </a:pPr>
            <a:r>
              <a:rPr lang="th-TH" altLang="th-TH" dirty="0" smtClean="0">
                <a:solidFill>
                  <a:srgbClr val="00B050"/>
                </a:solidFill>
                <a:cs typeface="DilleniaUPC" panose="02020603050405020304" pitchFamily="18" charset="-34"/>
              </a:rPr>
              <a:t>ตลอด</a:t>
            </a:r>
            <a:r>
              <a:rPr lang="th-TH" altLang="th-TH" dirty="0">
                <a:solidFill>
                  <a:srgbClr val="00B050"/>
                </a:solidFill>
                <a:cs typeface="DilleniaUPC" panose="02020603050405020304" pitchFamily="18" charset="-34"/>
              </a:rPr>
              <a:t>พระชนม์ชีพของพระบาทสมเด็จพระจอมเกล้าเจ้าอยู่หัว มีดาวหางหลายดวงมาปรากฏเหนือท้องฟ้า ที่สว่างมากมีอยู่ 3</a:t>
            </a:r>
            <a:r>
              <a:rPr lang="en-US" altLang="th-TH" dirty="0">
                <a:solidFill>
                  <a:srgbClr val="00B050"/>
                </a:solidFill>
                <a:cs typeface="DilleniaUPC" panose="02020603050405020304" pitchFamily="18" charset="-34"/>
              </a:rPr>
              <a:t> </a:t>
            </a:r>
            <a:r>
              <a:rPr lang="th-TH" altLang="th-TH" dirty="0">
                <a:solidFill>
                  <a:srgbClr val="00B050"/>
                </a:solidFill>
                <a:cs typeface="DilleniaUPC" panose="02020603050405020304" pitchFamily="18" charset="-34"/>
              </a:rPr>
              <a:t>ดวง ดวงแรกชื่อ </a:t>
            </a:r>
            <a:r>
              <a:rPr lang="th-TH" altLang="th-TH" b="1" i="1" dirty="0">
                <a:solidFill>
                  <a:srgbClr val="00B050"/>
                </a:solidFill>
                <a:cs typeface="DilleniaUPC" panose="02020603050405020304" pitchFamily="18" charset="-34"/>
              </a:rPr>
              <a:t>ดาวหางฟลูเกอร์กูส</a:t>
            </a:r>
            <a:r>
              <a:rPr lang="th-TH" altLang="th-TH" dirty="0">
                <a:solidFill>
                  <a:srgbClr val="00B050"/>
                </a:solidFill>
                <a:cs typeface="DilleniaUPC" panose="02020603050405020304" pitchFamily="18" charset="-34"/>
              </a:rPr>
              <a:t> มาให้เห็นขณะมีพระชนมายุ 8</a:t>
            </a:r>
            <a:r>
              <a:rPr lang="en-US" altLang="th-TH" dirty="0">
                <a:solidFill>
                  <a:srgbClr val="00B050"/>
                </a:solidFill>
                <a:cs typeface="DilleniaUPC" panose="02020603050405020304" pitchFamily="18" charset="-34"/>
              </a:rPr>
              <a:t> </a:t>
            </a:r>
            <a:r>
              <a:rPr lang="th-TH" altLang="th-TH" dirty="0">
                <a:solidFill>
                  <a:srgbClr val="00B050"/>
                </a:solidFill>
                <a:cs typeface="DilleniaUPC" panose="02020603050405020304" pitchFamily="18" charset="-34"/>
              </a:rPr>
              <a:t>พรรษา ดาวหางดวงที่สองชื่อ </a:t>
            </a:r>
            <a:r>
              <a:rPr lang="th-TH" altLang="th-TH" b="1" i="1" dirty="0">
                <a:solidFill>
                  <a:srgbClr val="00B050"/>
                </a:solidFill>
                <a:cs typeface="DilleniaUPC" panose="02020603050405020304" pitchFamily="18" charset="-34"/>
              </a:rPr>
              <a:t>ดาวหางโดนา</a:t>
            </a:r>
            <a:r>
              <a:rPr lang="th-TH" altLang="th-TH" b="1" i="1" dirty="0" smtClean="0">
                <a:solidFill>
                  <a:srgbClr val="00B050"/>
                </a:solidFill>
                <a:cs typeface="DilleniaUPC" panose="02020603050405020304" pitchFamily="18" charset="-34"/>
              </a:rPr>
              <a:t>ติ </a:t>
            </a:r>
            <a:r>
              <a:rPr lang="th-TH" altLang="th-TH" dirty="0" smtClean="0">
                <a:solidFill>
                  <a:srgbClr val="00B050"/>
                </a:solidFill>
                <a:cs typeface="DilleniaUPC" panose="02020603050405020304" pitchFamily="18" charset="-34"/>
              </a:rPr>
              <a:t>ค้นพบ</a:t>
            </a:r>
            <a:r>
              <a:rPr lang="th-TH" altLang="th-TH" dirty="0">
                <a:solidFill>
                  <a:srgbClr val="00B050"/>
                </a:solidFill>
                <a:cs typeface="DilleniaUPC" panose="02020603050405020304" pitchFamily="18" charset="-34"/>
              </a:rPr>
              <a:t>โดยนักดาราศาสตร์ชาวอิตาเลียนในปี พ.ศ. 2401</a:t>
            </a:r>
            <a:r>
              <a:rPr lang="en-US" altLang="th-TH" dirty="0">
                <a:solidFill>
                  <a:srgbClr val="00B050"/>
                </a:solidFill>
                <a:cs typeface="DilleniaUPC" panose="02020603050405020304" pitchFamily="18" charset="-34"/>
              </a:rPr>
              <a:t> </a:t>
            </a:r>
            <a:r>
              <a:rPr lang="th-TH" altLang="th-TH" dirty="0">
                <a:solidFill>
                  <a:srgbClr val="00B050"/>
                </a:solidFill>
                <a:cs typeface="DilleniaUPC" panose="02020603050405020304" pitchFamily="18" charset="-34"/>
              </a:rPr>
              <a:t>มีขนาดใหญ่สวยงาม ขณะนั้นคนไทยและชาวตะวันออกยังมีความอเรื่องโชคลางและภัยพิบัติจากสิ่งแปลกประหลาดในท้องฟ้า โดยเฉพาะดาวหางที่เป็นเหมือนสัญญาณบอกเหตุร้าย</a:t>
            </a:r>
            <a:r>
              <a:rPr lang="en-US" altLang="th-TH" dirty="0">
                <a:solidFill>
                  <a:srgbClr val="00B050"/>
                </a:solidFill>
                <a:cs typeface="DilleniaUPC" panose="02020603050405020304" pitchFamily="18" charset="-34"/>
              </a:rPr>
              <a:t> </a:t>
            </a:r>
            <a:endParaRPr lang="th-TH" dirty="0">
              <a:solidFill>
                <a:srgbClr val="00B05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879"/>
          <a:stretch/>
        </p:blipFill>
        <p:spPr>
          <a:xfrm>
            <a:off x="677334" y="1526959"/>
            <a:ext cx="2420414" cy="2007517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515" y="1526959"/>
            <a:ext cx="1580086" cy="2272958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975670" y="1526959"/>
            <a:ext cx="4184035" cy="50869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>
              <a:lnSpc>
                <a:spcPct val="90000"/>
              </a:lnSpc>
            </a:pPr>
            <a:r>
              <a:rPr lang="th-TH" altLang="th-TH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alt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ทรงมีพระราชนิพนธ์ประกาศเตือนไม่ให้เกิดการแตกตื่น ชื่อว่า</a:t>
            </a:r>
            <a:r>
              <a:rPr lang="en-US" alt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"</a:t>
            </a:r>
            <a:r>
              <a:rPr lang="th-TH" alt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ประกาศดาวหางขึ้นอย่าให้วิตก" ตอนหนึ่งว่า</a:t>
            </a:r>
            <a:r>
              <a:rPr lang="en-US" alt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"</a:t>
            </a:r>
            <a:r>
              <a:rPr lang="th-TH" alt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ดาวดวงนี้ชาวยุโรปได้เห็นมาแล้วหลายเดือน ดาวอย่างนี้มีคติแลทางที่ดำเนินยาวไปในท้องฟ้าไม่เหมือนดาวพระเคราะห์อื่น ดาวพระเคราะห์ทั้งปวงเป็นของสัญจรไปนานหลายปีแล้วก็กลับมาได้เห็นในประเทศข้างนี้อีก เพราะเหตุนี้อย่าให้ราษฎรทั้งปวงตื่นกันแลคิดวิตกเล่าลือไปต่างๆ ด้วยว่ามิใช่จะได้เห็นในพระนครนี้แลเมืองที่ใกล้เคียงเท่านั้นหามิได้ ย่อมได้เห็นทุกบ้านทุกเมือง ทั่วพิภพอย่างได้เห็นนี้</a:t>
            </a:r>
            <a:r>
              <a:rPr lang="th-TH" altLang="th-TH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แล</a:t>
            </a:r>
          </a:p>
          <a:p>
            <a:pPr algn="thaiDist">
              <a:lnSpc>
                <a:spcPct val="90000"/>
              </a:lnSpc>
            </a:pPr>
            <a:r>
              <a:rPr lang="th-TH" alt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พระราชกรณียกิจด้านดาราศาสตร์ที่สำคัญอย่างหนึ่งของพระบาทสมเด็จพระจอมเกล้าเจ้าอยู่หัว คือ </a:t>
            </a:r>
            <a:r>
              <a:rPr lang="th-TH" altLang="th-TH" i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การสถาปนาเวลามาตรฐานของประเทศ</a:t>
            </a:r>
            <a:r>
              <a:rPr lang="th-TH" alt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ซึ่งขณะนั้นยังไม่มีการกำหนดให้เส้นลองจิจูดที่ผ่านหอดูดาวกรีนิชในอังกฤษเป็นเส้นเมริเดียนหลักของโลก แต่กลับมีหลักฐานว่าพระจอมเกล้าฯ ได้ทรงใช้การสังเกตการณ์ทางดาราศาสตร์สำหรับกำหนดเวลามาตรฐานของประเทศไทย โปรดฯ ให้สร้างพระที่นั่งภูวดลทัศไนย ซึ่งเป็นพระที่นั่งทรงยุโรปสูง 5</a:t>
            </a:r>
            <a:r>
              <a:rPr lang="en-US" alt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alt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ชั้นบนยอด เป็นหอนาฬิกา มีนาฬิกาขนาดใหญ่ทั้งสี่ด้าน แต่งตั้งพนักงานที่คอยวัดตำแหน่งดวงอาทิตย์ในเวลากลางวัน และดวงจันทร์ในเวลากลางคืน เพื่อปรับนาฬิกาให้เที่ยงตรงอยู่เสมอ</a:t>
            </a:r>
            <a:endParaRPr lang="th-TH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3857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63984"/>
            <a:ext cx="8596668" cy="639193"/>
          </a:xfrm>
        </p:spPr>
        <p:txBody>
          <a:bodyPr>
            <a:noAutofit/>
          </a:bodyPr>
          <a:lstStyle/>
          <a:p>
            <a:pPr algn="ctr"/>
            <a:r>
              <a:rPr lang="th-TH" altLang="th-TH" b="1" dirty="0">
                <a:cs typeface="DilleniaUPC" panose="02020603050405020304" pitchFamily="18" charset="-34"/>
              </a:rPr>
              <a:t>พระราชประวัติรัชกาลที่ 4 พระบิดาแห่งวิทยาศาสตร์ไทย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903" y="1142437"/>
            <a:ext cx="4303039" cy="537099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h-TH" altLang="th-TH" sz="1900" b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สุริยุปราคาเต็มดวงสมัยรัชกาลที่ 4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</a:p>
          <a:p>
            <a:pPr algn="thaiDist">
              <a:buNone/>
            </a:pP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		</a:t>
            </a:r>
            <a:r>
              <a:rPr lang="th-TH" altLang="th-TH" sz="19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      พระบาทสมเด็จ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พระจอมเกล้าเจ้าอยู่หัว ได้ทรงศึกษาวิชาวิทยาศาสตร์ โดยเฉพาะอย่างยิ่งดาราศาสตร์ ทรงมีความเชี่ยวชาญทางด้านดาราศาสตร์เทียบเท่ากับนักดาราศาสตร์สากล พระองค์ทรงวางรากฐานที่จะนำวิทยาการใหม่ของตะวันตก ตลอดจนความรู้ทางวิทยาศาสตร์แผนใหม่และเทคโนโลยีเข้ามาใช้ในการบริหารประเทศอย่างระมัดระวัง และดัดแปลงให้เหมาะสมกับสิ่งแวดล้อมและสถานการณ์ของประเทศ สิ่งใดแปลกใหม่ แม้ไม่ทรงได้เคยรู้มาก่อน ก็ทรงตั้งพระทัยติดตามศึกษาหาความรู้ด้วยน้ำพระทัยของนักวิทยาศาสตร์</a:t>
            </a:r>
            <a:r>
              <a:rPr lang="en-US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endParaRPr lang="th-TH" altLang="th-TH" sz="1900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pPr algn="thaiDist">
              <a:buNone/>
            </a:pP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		</a:t>
            </a:r>
            <a:r>
              <a:rPr lang="th-TH" altLang="th-TH" sz="19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    เหตุการณ์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ที่เป็นที่กล่าวขวัญและเป็นที่มาของวันวิทยาศาสตร์แห่งชาติ คือ ปรากฏการณ์สุริยุปราคาเต็มดวงเมื่อวันที่ 18</a:t>
            </a:r>
            <a:r>
              <a:rPr lang="en-US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สิงหาคม พ.ศ. 2411</a:t>
            </a:r>
            <a:r>
              <a:rPr lang="en-US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หลักฐานจากประกาศหลายฉบับแสดงว่าพระบาทสมเด็จพระจอมเกล้าเจ้าอยู่หัวได้ทรงศึกษาการคำนวณเพื่อพยากรณ์ปรากฏการณ์ทางดาราศาสตร์หลายอย่าง ไม่ว่าจะเป็นสุริยุปราคา จันทรุปราคา ดาวพุธผ่านหน้าดวงอาทิตย์ ดวงจันทร์บังดาวเคราะห์ เป็นต้น ซึ่งถือเป็นสิ่งที่ต้องใช้เวลามาก ไม่ได้คำนวณได้รวดเร็วอย่างในปัจจุบัน</a:t>
            </a:r>
            <a:r>
              <a:rPr lang="en-US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endParaRPr lang="th-TH" altLang="th-TH" sz="1900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endParaRPr lang="th-TH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415" y="1166289"/>
            <a:ext cx="4358935" cy="5323288"/>
          </a:xfrm>
        </p:spPr>
        <p:txBody>
          <a:bodyPr>
            <a:normAutofit fontScale="92500" lnSpcReduction="20000"/>
          </a:bodyPr>
          <a:lstStyle/>
          <a:p>
            <a:pPr algn="thaiDist">
              <a:buNone/>
            </a:pPr>
            <a:r>
              <a:rPr lang="th-TH" altLang="th-TH" sz="19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            ทรง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ประกาศผลการคำนวณการเกิดสุริยุปราคาเต็มดวงครั้งนี้ล่วงหน้า 2</a:t>
            </a:r>
            <a:r>
              <a:rPr lang="en-US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ปี และเชิญคณะสำรวจทั้งจากฝรั่งเศส อังกฤษ และสิงคโปร์ เข้ามาร่วมสังเกตการณ์ ณ หว้ากอ ต.คลองวาฬ อ.เมืองฯ จ.ประจวบคีรีขันธ์ ดวงอาทิตย์ถูกดวงจันทร์บังมิดดวงอยู่นานถึง 6</a:t>
            </a:r>
            <a:r>
              <a:rPr lang="en-US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นาที 46</a:t>
            </a:r>
            <a:r>
              <a:rPr lang="en-US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วินาที แต่แล้วการเสด็จทอดพระเนตรสุริยุปราคาเต็มดวงครั้งนั้นก็ทำให้พระองค์ทรงประชวรเนื่องจากได้รับเชื้อไข้มาลาเรีย และเสด็จสวรรคตในวันที่ 1</a:t>
            </a:r>
            <a:r>
              <a:rPr lang="en-US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ตุลาคม 2411</a:t>
            </a:r>
          </a:p>
          <a:p>
            <a:pPr algn="thaiDist">
              <a:buNone/>
            </a:pP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		</a:t>
            </a:r>
            <a:r>
              <a:rPr lang="th-TH" altLang="th-TH" sz="19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  ใน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ปัจจุบันนี้ ประชาคมดาราศาสตร์ในระดับสากลที่ศึกษาด้านสุริยุปราคา ยกย่องพระบาทสมเด็จพระจอมเกล้าเจ้าอยู่หัวด้วยการกล่าวถึงสุริยุปราคาเต็มดวงเมื่อปี ค.ศ. 1868</a:t>
            </a:r>
            <a:r>
              <a:rPr lang="en-US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ว่าเป็น </a:t>
            </a:r>
            <a:r>
              <a:rPr lang="th-TH" altLang="th-TH" sz="1900" b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“</a:t>
            </a:r>
            <a:r>
              <a:rPr lang="en-US" altLang="th-TH" sz="1900" b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King of Siam's Eclipse</a:t>
            </a:r>
            <a:r>
              <a:rPr lang="th-TH" altLang="th-TH" sz="1900" b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”</a:t>
            </a:r>
          </a:p>
          <a:p>
            <a:pPr algn="thaiDist">
              <a:buNone/>
            </a:pPr>
            <a:r>
              <a:rPr lang="th-TH" altLang="th-TH" sz="1900" b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		</a:t>
            </a:r>
            <a:r>
              <a:rPr lang="th-TH" altLang="th-TH" sz="1900" b="1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 </a:t>
            </a:r>
            <a:r>
              <a:rPr lang="th-TH" altLang="th-TH" sz="19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เมื่อ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นักวิทยาศาสตร์ไทยได้มีการประชุมกัน เพื่อพิจารณาหาวันวิทยาศาสตร์แห่งชาติ ได้ตกลงมีมติเลือกวันที่พระบาทสมเด็จพระจอมเกล้าเจ้าอยู่หัว ทรงคำนวณคาดหมายไว้ว่าจะเกิดสุริยุปราคาที่หว้ากอ จังหวัดประจวบคีรีขันธ์ ในวันที่ 18</a:t>
            </a:r>
            <a:r>
              <a:rPr lang="en-US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สิงหาคม พ.ศ. 2411</a:t>
            </a:r>
            <a:r>
              <a:rPr lang="en-US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เป็นวันวิทยาศาสตร์แห่งชาติ  โดยเริ่มตั้งแต่ปี พ.ศ. 2525</a:t>
            </a:r>
            <a:r>
              <a:rPr lang="en-US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เป็นต้นไป และได้ประกาศยกย่องว่าพระบาทสมเด็จพระจอมเกล้าเจ้าอยู่หัว ทรงเป็น </a:t>
            </a:r>
            <a:r>
              <a:rPr lang="th-TH" altLang="th-TH" sz="1900" b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พระบิดาแห่งวิทยาศาสตร์ไทย</a:t>
            </a:r>
            <a:r>
              <a:rPr lang="th-TH" altLang="th-TH" sz="19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นับว่าเหมาะสมด้วยประการทั้งปวง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41125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2151"/>
          </a:xfrm>
        </p:spPr>
        <p:txBody>
          <a:bodyPr/>
          <a:lstStyle/>
          <a:p>
            <a:pPr algn="ctr"/>
            <a:r>
              <a:rPr lang="th-TH" altLang="th-TH" b="1" dirty="0">
                <a:cs typeface="DilleniaUPC" panose="02020603050405020304" pitchFamily="18" charset="-34"/>
              </a:rPr>
              <a:t>พระราชประวัติรัชกาลที่ 4 พระบิดาแห่งวิทยาศาสตร์ไทย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659" y="1477008"/>
            <a:ext cx="4184035" cy="5154610"/>
          </a:xfrm>
        </p:spPr>
        <p:txBody>
          <a:bodyPr>
            <a:normAutofit fontScale="77500" lnSpcReduction="20000"/>
          </a:bodyPr>
          <a:lstStyle/>
          <a:p>
            <a:pPr algn="thaiDist">
              <a:buNone/>
            </a:pPr>
            <a:r>
              <a:rPr lang="th-TH" altLang="th-TH" dirty="0" smtClean="0">
                <a:cs typeface="DilleniaUPC" panose="02020603050405020304" pitchFamily="18" charset="-34"/>
              </a:rPr>
              <a:t>	</a:t>
            </a:r>
            <a:r>
              <a:rPr lang="th-TH" altLang="th-TH" sz="23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ใน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ยุคร่วมสมัยของพระองค์นั้น นักดาราศาสตร์กำลังสนใจ “ปัญหาของสามวัตถุ” (</a:t>
            </a:r>
            <a:r>
              <a:rPr lang="en-US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Three Body Problem) 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และ “ปัญหาของนานาวัตถุ” (</a:t>
            </a:r>
            <a:r>
              <a:rPr lang="en-US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N-Body Problem) 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นักคิดในสมัยนั้นหรือก่อนหน้านั้น และหลังจากนั้นจะพยายามค้นหาวิธีคำนวณตำแหน่งดวงจันทร์ ซึ่งโคจรรอบโลกภายใต้แรงรบกวนจากดวงอาทิตย์ และทั้งโลกและดวงจันทร์ขณะเมื่อโคจรรอบดวงอาทิตย์นั้น ก็ยังได้รับแรงรบกวนจากดาวเคราะห์ดวงอื่นด้วย ดังนั้นจึงถือได้ว่ายุคของพระองค์นั้น โลกของวิทยาศาสตร์ คือการแก้ปัญหาทั้งสองนี้ เป็นงานวิจัยหลักในสาขาดาราศาสตร์ ฟิสิกส์ และคณิตศาสตร์ ปรากฏว่าพระองค์ได้ทรงเข้าร่วมในงานวิจัยนี้ด้วย โดยได้ทรงคำนวณการเกิดสุริยุปราคาซึ่งการคำนวณเช่นนี้จะต้องแบ่งขั้นตอนออกเป็น 3</a:t>
            </a:r>
            <a:r>
              <a:rPr lang="en-US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ขั้นคือ</a:t>
            </a:r>
          </a:p>
          <a:p>
            <a:pPr algn="thaiDist">
              <a:buNone/>
            </a:pPr>
            <a:r>
              <a:rPr lang="th-TH" altLang="th-TH" sz="2300" b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	1. 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การคำนวณหาตำแหน่งของดวงจันทร์และดวงอาทิตย์ โดยใช้ทฤษฎีการเคลื่อนที่ของดวงจันทร์ (</a:t>
            </a:r>
            <a:r>
              <a:rPr lang="en-US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Theory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en-US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of Lunar Motion) 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ซึ่งในสมัยนั้นยังดำเนินการศึกษาวิจัยกันอยู่ในต่างประเทศ ในช่วงเวลานี้   สันนิษฐานว่าพระองค์ได้ทรงเริ่มทำ การศึกษาวิจัยแล้ว</a:t>
            </a:r>
            <a:r>
              <a:rPr lang="en-US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 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กล่าวคือ</a:t>
            </a:r>
            <a:r>
              <a:rPr lang="en-US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 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พระองค์ได้ทรงเริ่มต้นศึกษา</a:t>
            </a:r>
            <a:r>
              <a:rPr lang="en-US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 Lunar Theory 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ประมาณ</a:t>
            </a:r>
            <a:r>
              <a:rPr lang="en-US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 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ค.ศ. 1863 </a:t>
            </a:r>
            <a:r>
              <a:rPr lang="en-US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(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พ.ศ. 2406</a:t>
            </a:r>
            <a:r>
              <a:rPr lang="en-US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) </a:t>
            </a:r>
            <a:r>
              <a:rPr lang="th-TH" alt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ปรากฏว่าพระองค์ทรงสามารถคำนวณตำแหน่งเทหวัตถุหลักของการเกิดสุริยุปราคานี้ได้อย่างถูกต้อง</a:t>
            </a:r>
            <a:endParaRPr lang="th-TH" sz="2300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975668" y="1393794"/>
            <a:ext cx="4443540" cy="5237824"/>
          </a:xfrm>
        </p:spPr>
        <p:txBody>
          <a:bodyPr>
            <a:noAutofit/>
          </a:bodyPr>
          <a:lstStyle/>
          <a:p>
            <a:r>
              <a:rPr lang="th-TH" b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2.</a:t>
            </a:r>
            <a:r>
              <a:rPr 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หลังจากคำนวณตำแหน่งดวงจันทร์และดวงอาทิตย์ได้แล้ว    จะต้องคำนวณเพื่อตรวจสอบว่าจะมีโอกาสเกิดอุปราคา</a:t>
            </a:r>
            <a:r>
              <a:rPr lang="th-TH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ได้หรือไม่ </a:t>
            </a:r>
            <a:r>
              <a:rPr 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ถ้าไม่ได้ก็ผ่านไป ถ้าสามารถเกิดได้จึงจะคิดคำนวณขั้นต่อไป                          </a:t>
            </a:r>
            <a:endParaRPr lang="en-US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r>
              <a:rPr 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3. คำนวณว่าการเกิดอุปราคาครั้งนั้น โดยเฉพาะอย่างยิ่งในกรณีนี้ การเกิดสุริยุปราคาจะมีลักษณะอย่างไร ชนิดมืดหมดดวงหรือชนิดวงแหวนหรือชนิดมืดบางส่วน จะเห็นได้ที่ไหน และเวลาเท่าไรถึงเท่าไรตามระบบเวลามาตรฐาน ซึ่งจะต้อง</a:t>
            </a:r>
            <a:r>
              <a:rPr lang="th-TH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นำ</a:t>
            </a:r>
            <a:r>
              <a:rPr 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มาใช้ในการคำนวณด้วยตลอดตั้งแต่ต้น</a:t>
            </a:r>
            <a:endParaRPr lang="en-US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r>
              <a:rPr lang="th-TH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พระองค์</a:t>
            </a:r>
            <a:r>
              <a:rPr 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ทรงคำนวณได้อย่างถูกต้อง</a:t>
            </a:r>
            <a:r>
              <a:rPr lang="en-US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 </a:t>
            </a:r>
            <a:r>
              <a:rPr 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ทั้งในลักษณะของการเกิด เวลาที่เกิด และตำบลที่จะสังเกต</a:t>
            </a:r>
            <a:r>
              <a:rPr lang="en-US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 </a:t>
            </a:r>
            <a:r>
              <a:rPr 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ซึ่งเมื่อได้ศึกษาเปรียบเทียบจากหลักฐานการคำนวณของหอดูดาวกรีนิชแล้ว</a:t>
            </a:r>
            <a:r>
              <a:rPr lang="en-US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 </a:t>
            </a:r>
            <a:r>
              <a:rPr 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ปรากฏว่าระบบคำนวณของพระองค์ถูกต้อง</a:t>
            </a:r>
            <a:r>
              <a:rPr lang="en-US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 </a:t>
            </a:r>
            <a:r>
              <a:rPr lang="th-TH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แต่ตัวเลขของพระองค์ไม่มีในระบบของกรีนิช แสดงว่าพระองค์ได้ทรงคำนวณขึ้นมาด้วยพระองค์เอง มิได้นำเอาผลการคำนวณของฝรั่งมาดัดแปลงประยุกต์สำหรับประเทศไทยแต่อย่างใด ซึ่งสรุปสาระสำคัญได้</a:t>
            </a:r>
            <a:r>
              <a:rPr lang="th-TH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ว่า</a:t>
            </a:r>
            <a:endParaRPr lang="en-US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6734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92900"/>
            <a:ext cx="8596668" cy="559293"/>
          </a:xfrm>
        </p:spPr>
        <p:txBody>
          <a:bodyPr>
            <a:normAutofit fontScale="90000"/>
          </a:bodyPr>
          <a:lstStyle/>
          <a:p>
            <a:pPr algn="ctr"/>
            <a:r>
              <a:rPr lang="th-TH" altLang="th-TH" b="1" dirty="0">
                <a:cs typeface="DilleniaUPC" panose="02020603050405020304" pitchFamily="18" charset="-34"/>
              </a:rPr>
              <a:t>พระราชประวัติรัชกาลที่ 4 พระบิดาแห่งวิทยาศาสตร์ไทย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1225118"/>
            <a:ext cx="4267528" cy="504251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h-TH" sz="2300" b="1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1</a:t>
            </a:r>
            <a:r>
              <a:rPr lang="en-US" sz="2300" b="1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.</a:t>
            </a:r>
            <a:r>
              <a:rPr lang="en-US" sz="23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sz="23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พระองค์</a:t>
            </a:r>
            <a:r>
              <a:rPr 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ทรงคำนวณด้วยวิธีทางดาราศาสตร์</a:t>
            </a:r>
            <a:r>
              <a:rPr lang="th-TH" sz="23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แลคณิตศาสตร์ชั้นสูง </a:t>
            </a:r>
            <a:r>
              <a:rPr 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จะใช้การคำนวณด้วยวิธีของโหราศาสตร์มิได้ </a:t>
            </a:r>
          </a:p>
          <a:p>
            <a:pPr marL="0" indent="0">
              <a:buNone/>
            </a:pPr>
            <a:r>
              <a:rPr lang="th-TH" sz="2300" b="1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2</a:t>
            </a:r>
            <a:r>
              <a:rPr lang="en-US" sz="2300" b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.</a:t>
            </a:r>
            <a:r>
              <a:rPr lang="en-US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ต้องคำนวณด้วยพระองค์เองทั้งสาม</a:t>
            </a:r>
            <a:r>
              <a:rPr lang="th-TH" sz="23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ขั้นตอน</a:t>
            </a:r>
            <a:endParaRPr lang="th-TH" sz="2300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pPr marL="0" indent="0">
              <a:buNone/>
            </a:pPr>
            <a:r>
              <a:rPr lang="th-TH" sz="2300" b="1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3</a:t>
            </a:r>
            <a:r>
              <a:rPr lang="en-US" sz="2300" b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.</a:t>
            </a:r>
            <a:r>
              <a:rPr lang="en-US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หลักฐานทางฝ่ายกรีนิชนั้นแสดงให้เห็นว่า ไม่เปิดโอกาสให้สามารถนำเอาตัวเลขในนั้นมาคำนวณเพิ่มเติมต่อ</a:t>
            </a:r>
            <a:r>
              <a:rPr lang="en-US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 </a:t>
            </a:r>
            <a:r>
              <a:rPr 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เพื่อหาว่าการเกิดคราสครั้งนั้นจะเห็นในเมืองไทยในลักษณะใดเวลา</a:t>
            </a:r>
            <a:r>
              <a:rPr lang="th-TH" sz="2300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เท่าใด</a:t>
            </a:r>
          </a:p>
          <a:p>
            <a:pPr marL="0" indent="0">
              <a:buNone/>
            </a:pPr>
            <a:r>
              <a:rPr lang="th-TH" sz="2300" b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4</a:t>
            </a:r>
            <a:r>
              <a:rPr lang="en-US" sz="2300" b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.</a:t>
            </a:r>
            <a:r>
              <a:rPr lang="en-US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พระองค์ทรงคำนวณการเกิดสุริยุปราคาครั้งนั้นล่วงหน้าถึงสองปี ในสมัยนั้นเป็นไปไม่ได้ที่หลักฐานการคำนวณของกรีนิชจะทำสำเร็จ และส่งมาถึงพระองค์ก่อนเวลาได้นานถึงเพียงนั้น </a:t>
            </a:r>
            <a:endParaRPr lang="en-US" sz="2300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pPr marL="0" indent="0">
              <a:buNone/>
            </a:pPr>
            <a:r>
              <a:rPr lang="th-TH" sz="2300" b="1" dirty="0" smtClean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5</a:t>
            </a:r>
            <a:r>
              <a:rPr lang="en-US" sz="2300" b="1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.</a:t>
            </a:r>
            <a:r>
              <a:rPr lang="en-US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 </a:t>
            </a:r>
            <a:r>
              <a:rPr 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การคำนวณของทางกรีนิชแสดงแต่เฉพาะแนวศูนย์กลางของการเดินทางของเงามืดผ่านบริเวณภาคใต้ของประเทศไทยเป็นเส้น </a:t>
            </a:r>
            <a:r>
              <a:rPr lang="en-US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Locus </a:t>
            </a:r>
            <a:r>
              <a:rPr lang="th-TH" sz="2300" dirty="0">
                <a:solidFill>
                  <a:srgbClr val="00B050"/>
                </a:solidFill>
                <a:latin typeface="TH NiramitIT๙" panose="02000506000000020004" pitchFamily="2" charset="-34"/>
                <a:cs typeface="TH NiramitIT๙" panose="02000506000000020004" pitchFamily="2" charset="-34"/>
              </a:rPr>
              <a:t>เพียง 1 เส้นเท่านั้น แต่ผลการคำนวณของพระองค์ท่านได้พยากรณ์ว่าการเกิดคราสครั้งนั้น จะเห็นมืดหมดทั้งดวง ตั้งแต่ชุมพรขึ้นมาถึงปราณบุรี แต่ที่กรุงเทพมหานครจะเห็นดวงอาทิตย์ถูกดวงจันทร์บังไม่หมดดวง โดยจะเห็นดวงอาทิตย์ขณะเกิดคราสเต็มที่ที่กรุงเทพ โผล่พ้นดวงจันทร์ออกมาทางด้านทิศเหนือ ประมาณหนึ่งในสิบส่วน พระองค์ทรงคำนวณได้อย่างถูกต้องโดยมิได้ทรงอาศัยข้อมูลจากการคำนวณของต่างประเทศ และยังทรงคำนวณได้โดยละเอียด</a:t>
            </a:r>
            <a:endParaRPr lang="en-US" sz="2300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endParaRPr lang="en-US" dirty="0">
              <a:solidFill>
                <a:srgbClr val="00B050"/>
              </a:solidFill>
              <a:latin typeface="TH NiramitIT๙" panose="02000506000000020004" pitchFamily="2" charset="-34"/>
              <a:cs typeface="TH NiramitIT๙" panose="02000506000000020004" pitchFamily="2" charset="-34"/>
            </a:endParaRPr>
          </a:p>
          <a:p>
            <a:endParaRPr lang="th-TH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819" y="1198360"/>
            <a:ext cx="2857500" cy="16002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9" t="3362" r="3673" b="4831"/>
          <a:stretch/>
        </p:blipFill>
        <p:spPr>
          <a:xfrm>
            <a:off x="7526215" y="2870364"/>
            <a:ext cx="2435470" cy="16089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40" y="4551160"/>
            <a:ext cx="2957004" cy="186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0505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1098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Cordia New</vt:lpstr>
      <vt:lpstr>DilleniaUPC</vt:lpstr>
      <vt:lpstr>IrisUPC</vt:lpstr>
      <vt:lpstr>TH NiramitIT๙</vt:lpstr>
      <vt:lpstr>Trebuchet MS</vt:lpstr>
      <vt:lpstr>Wingdings 3</vt:lpstr>
      <vt:lpstr>Facet</vt:lpstr>
      <vt:lpstr>พระราชประวัติรัชกาลที่ 4 พระบิดาแห่งวิทยาศาสตร์ไทย</vt:lpstr>
      <vt:lpstr>พระราชประวัติรัชกาลที่ 4 พระบิดาแห่งวิทยาศาสตร์ไทย</vt:lpstr>
      <vt:lpstr>พระราชประวัติรัชกาลที่ 4 พระบิดาแห่งวิทยาศาสตร์ไทย</vt:lpstr>
      <vt:lpstr>พระราชประวัติรัชกาลที่ 4 พระบิดาแห่งวิทยาศาสตร์ไทย</vt:lpstr>
      <vt:lpstr>พระราชประวัติรัชกาลที่ 4 พระบิดาแห่งวิทยาศาสตร์ไทย</vt:lpstr>
      <vt:lpstr>พระราชประวัติรัชกาลที่ 4 พระบิดาแห่งวิทยาศาสตร์ไทย</vt:lpstr>
      <vt:lpstr>พระราชประวัติรัชกาลที่ 4 พระบิดาแห่งวิทยาศาสตร์ไทย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พระราชประวัติรัชกาลที่ 4 พระบิดาแห่งวิทยาศาสตร์ไทย</dc:title>
  <dc:creator>HP</dc:creator>
  <cp:lastModifiedBy>HP</cp:lastModifiedBy>
  <cp:revision>18</cp:revision>
  <dcterms:created xsi:type="dcterms:W3CDTF">2021-07-19T07:15:06Z</dcterms:created>
  <dcterms:modified xsi:type="dcterms:W3CDTF">2021-07-23T04:28:31Z</dcterms:modified>
</cp:coreProperties>
</file>